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4" r:id="rId6"/>
    <p:sldId id="260" r:id="rId7"/>
    <p:sldId id="262" r:id="rId8"/>
    <p:sldId id="263" r:id="rId9"/>
    <p:sldId id="267" r:id="rId10"/>
    <p:sldId id="266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6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1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8" d="100"/>
          <a:sy n="98" d="100"/>
        </p:scale>
        <p:origin x="110" y="86"/>
      </p:cViewPr>
      <p:guideLst>
        <p:guide orient="horz" pos="2183"/>
        <p:guide pos="26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64BFB-A3F2-4B91-A3C3-C7862C634593}" type="datetimeFigureOut">
              <a:rPr lang="de-DE" smtClean="0"/>
              <a:t>25.06.2019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FFB4C-C0DE-4198-AE51-E52DC6E064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913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8C94-3D19-4055-A87A-93F919D17657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35B2-1E45-43D3-9C4B-3E16DF1B42BC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66B6C-80E4-44F2-861D-E5B85FE35AB9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62566-9E57-4F77-9660-5AA97CC864B2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E31E8-5CC2-461F-B3FA-22D2DAF9C056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16E40-A80C-421F-9BA3-326C88B859BB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6C1EF-DAF7-4A5E-B018-889EDC2999B4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86FCD-03BC-4FBB-B33C-2565162ADE1A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BE1F8-452D-44E8-BE9B-4F0980AFAAB4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A066D-F849-4A26-816B-77E68DA42119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F077A92A-7C3A-4F9C-BC8C-6237552A8AD9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35605-7FBF-4CD9-9DAD-AF858D5B7361}" type="datetime1">
              <a:rPr lang="en-US" smtClean="0"/>
              <a:t>6/25/2019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ha.co.nl/Vakantiehuis-Munster/2D!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sa/3.0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aerten-in-westfalen.de/die-gaerten-parks/muensterland/botanischer-garten-und-schlosspark/touristische-informationen" TargetMode="External"/><Relationship Id="rId3" Type="http://schemas.openxmlformats.org/officeDocument/2006/relationships/hyperlink" Target="https://www.uni-muenster.de/BotanischerGarten/" TargetMode="External"/><Relationship Id="rId7" Type="http://schemas.openxmlformats.org/officeDocument/2006/relationships/image" Target="../media/image22.jpg"/><Relationship Id="rId2" Type="http://schemas.openxmlformats.org/officeDocument/2006/relationships/hyperlink" Target="https://www.stadt-muenster.de/tourismus/sehenswertes/schloesser-und-burgen/schloss-muenster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de.wikipedia.org/wiki/Datei:Muenster_Schloss_7968.jpg" TargetMode="Externa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peyer-germany-city-buildings-110260/" TargetMode="External"/><Relationship Id="rId3" Type="http://schemas.openxmlformats.org/officeDocument/2006/relationships/image" Target="../media/image23.JPG"/><Relationship Id="rId7" Type="http://schemas.openxmlformats.org/officeDocument/2006/relationships/image" Target="../media/image25.jpg"/><Relationship Id="rId2" Type="http://schemas.openxmlformats.org/officeDocument/2006/relationships/hyperlink" Target="https://www.stadt-muenster.de/tourismus/sehenswertes/altstadt/prinzipalmarkt.html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de.wikipedia.org/wiki/Prinzipalmarkt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jpg"/><Relationship Id="rId7" Type="http://schemas.openxmlformats.org/officeDocument/2006/relationships/image" Target="../media/image12.jpg"/><Relationship Id="rId2" Type="http://schemas.openxmlformats.org/officeDocument/2006/relationships/hyperlink" Target="https://www.aaseepark.de/even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aseepark.de/angebote/freizeit/" TargetMode="External"/><Relationship Id="rId5" Type="http://schemas.openxmlformats.org/officeDocument/2006/relationships/image" Target="../media/image11.jpg"/><Relationship Id="rId10" Type="http://schemas.openxmlformats.org/officeDocument/2006/relationships/hyperlink" Target="http://www.gaerten-in-westfalen.de/die-gaerten-parks/muensterland?b_start:int=70" TargetMode="External"/><Relationship Id="rId4" Type="http://schemas.openxmlformats.org/officeDocument/2006/relationships/hyperlink" Target="http://www.aaseepark.de/skulpturen/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hyperlink" Target="https://www.lwl-naturkundemuseum-muenster.de/de/planetarium/ueber-das-planetarium/" TargetMode="External"/><Relationship Id="rId7" Type="http://schemas.openxmlformats.org/officeDocument/2006/relationships/image" Target="../media/image1.jpg"/><Relationship Id="rId2" Type="http://schemas.openxmlformats.org/officeDocument/2006/relationships/hyperlink" Target="https://www.lwl-naturkundemuseum-muenster.de/de/informationen/eintrit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.wikipedia.org/wiki/LWL-Museum_f%C3%BCr_Naturkunde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1.jpg"/><Relationship Id="rId2" Type="http://schemas.openxmlformats.org/officeDocument/2006/relationships/hyperlink" Target="https://www.stadt-muenster.de/tourismus/sehenswertes/innenstadtkirchen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e.m.wikipedia.org/wiki/Datei:M%C3%BCnster,_St.-Paulus-Dom_--_2014_--_6847.jpg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://commons.wikimedia.org/wiki/File:M%C3%BCnster_St.Paulus_Dom_Astronomische_Uhr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draußen, Gebäude, Himmel, Baum enthält.&#10;&#10;Automatisch generierte Beschreibung">
            <a:extLst>
              <a:ext uri="{FF2B5EF4-FFF2-40B4-BE49-F238E27FC236}">
                <a16:creationId xmlns:a16="http://schemas.microsoft.com/office/drawing/2014/main" id="{F6B30A80-317C-4927-9303-F44F790DC1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091" t="17468" b="14348"/>
          <a:stretch/>
        </p:blipFill>
        <p:spPr>
          <a:xfrm>
            <a:off x="2" y="10"/>
            <a:ext cx="12191695" cy="6857990"/>
          </a:xfrm>
          <a:prstGeom prst="rect">
            <a:avLst/>
          </a:prstGeom>
        </p:spPr>
      </p:pic>
      <p:sp>
        <p:nvSpPr>
          <p:cNvPr id="16" name="Rectangle 11">
            <a:extLst>
              <a:ext uri="{FF2B5EF4-FFF2-40B4-BE49-F238E27FC236}">
                <a16:creationId xmlns:a16="http://schemas.microsoft.com/office/drawing/2014/main" id="{6A0FFA78-985C-4F50-B21A-77045C7DF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905620-5148-4C67-80C9-26AA197BB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5511" y="3236470"/>
            <a:ext cx="6832500" cy="1252601"/>
          </a:xfrm>
        </p:spPr>
        <p:txBody>
          <a:bodyPr>
            <a:normAutofit/>
          </a:bodyPr>
          <a:lstStyle/>
          <a:p>
            <a:r>
              <a:rPr lang="de-DE" sz="4100">
                <a:solidFill>
                  <a:srgbClr val="FFFFFE"/>
                </a:solidFill>
              </a:rPr>
              <a:t>Messdienerfahrt 2020 - MÜnster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0CE42A5-6516-4659-9336-040660FB5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65511" y="4669144"/>
            <a:ext cx="6832499" cy="716529"/>
          </a:xfrm>
        </p:spPr>
        <p:txBody>
          <a:bodyPr>
            <a:normAutofit/>
          </a:bodyPr>
          <a:lstStyle/>
          <a:p>
            <a:r>
              <a:rPr lang="de-DE" sz="1600" dirty="0">
                <a:solidFill>
                  <a:srgbClr val="FFFFFE"/>
                </a:solidFill>
              </a:rPr>
              <a:t>21.05. – 24.05.2020 (CHRISTI Himmelfahrt bis Sonntag)</a:t>
            </a:r>
          </a:p>
        </p:txBody>
      </p:sp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65409EC7-69B1-45CC-8FB7-1964C1AB6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509" y="4666480"/>
            <a:ext cx="6832499" cy="0"/>
          </a:xfrm>
          <a:prstGeom prst="line">
            <a:avLst/>
          </a:prstGeom>
          <a:ln w="31750">
            <a:solidFill>
              <a:srgbClr val="7BB7FB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323D75-7D19-446C-A688-3275D03C1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2391" y="5553125"/>
            <a:ext cx="4140805" cy="309201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en-US" dirty="0">
              <a:solidFill>
                <a:srgbClr val="FFFFFE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A8A7C016-C1F6-4F2D-8971-8D2AB6322C20}"/>
              </a:ext>
            </a:extLst>
          </p:cNvPr>
          <p:cNvSpPr txBox="1"/>
          <p:nvPr/>
        </p:nvSpPr>
        <p:spPr>
          <a:xfrm>
            <a:off x="9290245" y="6870700"/>
            <a:ext cx="290175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700">
                <a:solidFill>
                  <a:srgbClr val="FFFFFF"/>
                </a:solidFill>
              </a:rPr>
              <a:t>"</a:t>
            </a:r>
            <a:r>
              <a:rPr lang="de-DE" sz="700">
                <a:solidFill>
                  <a:srgbClr val="FFFFFF"/>
                </a:solidFill>
                <a:hlinkClick r:id="rId3" tooltip="https://www.iha.co.nl/Vakantiehuis-Munster/2D!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DE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de-D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94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524E11-A72E-4876-860C-0B56A67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Schloss Münster &amp; Botanischer Garten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EA6BFDCE-45B5-42A7-B28F-2CE9AE334C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4336" y="2061560"/>
            <a:ext cx="4645152" cy="433134"/>
          </a:xfrm>
        </p:spPr>
        <p:txBody>
          <a:bodyPr/>
          <a:lstStyle/>
          <a:p>
            <a:r>
              <a:rPr lang="de-DE" dirty="0"/>
              <a:t>Schloss </a:t>
            </a:r>
            <a:r>
              <a:rPr lang="de-DE" dirty="0" err="1"/>
              <a:t>münster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0F2DE2-5B6A-4318-9EAC-3B44170E4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14336" y="2562892"/>
            <a:ext cx="4645152" cy="2644457"/>
          </a:xfrm>
        </p:spPr>
        <p:txBody>
          <a:bodyPr/>
          <a:lstStyle/>
          <a:p>
            <a:r>
              <a:rPr lang="de-DE" dirty="0"/>
              <a:t>Adresse: Schlossplatz 2, 48149 Münster</a:t>
            </a:r>
          </a:p>
          <a:p>
            <a:r>
              <a:rPr lang="de-DE" dirty="0"/>
              <a:t>Z.T. als Uni genutzt</a:t>
            </a:r>
          </a:p>
          <a:p>
            <a:r>
              <a:rPr lang="de-DE" dirty="0"/>
              <a:t>Öffnungszeiten: 10-12:30Uhr</a:t>
            </a:r>
          </a:p>
          <a:p>
            <a:pPr marL="0" indent="0">
              <a:buNone/>
            </a:pPr>
            <a:r>
              <a:rPr lang="de-DE" dirty="0"/>
              <a:t>		15-18Uhr (Mo-Fr)</a:t>
            </a:r>
          </a:p>
          <a:p>
            <a:pPr marL="0" indent="0">
              <a:buNone/>
            </a:pPr>
            <a:r>
              <a:rPr lang="de-DE" dirty="0"/>
              <a:t>		kostenlos</a:t>
            </a:r>
          </a:p>
          <a:p>
            <a:pPr marL="1828800" lvl="4" indent="0">
              <a:buNone/>
            </a:pP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9163476E-4AC5-466C-87CF-B92EAFF77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700" y="2067035"/>
            <a:ext cx="4645152" cy="433134"/>
          </a:xfrm>
        </p:spPr>
        <p:txBody>
          <a:bodyPr/>
          <a:lstStyle/>
          <a:p>
            <a:r>
              <a:rPr lang="de-DE" dirty="0"/>
              <a:t>Botanischer garten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331C246-3C58-4F3D-9EC8-F19E29C38F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7729" y="2562892"/>
            <a:ext cx="4645152" cy="2637371"/>
          </a:xfrm>
        </p:spPr>
        <p:txBody>
          <a:bodyPr/>
          <a:lstStyle/>
          <a:p>
            <a:r>
              <a:rPr lang="de-DE" dirty="0"/>
              <a:t>Botanischer Garten</a:t>
            </a:r>
          </a:p>
          <a:p>
            <a:r>
              <a:rPr lang="de-DE" dirty="0"/>
              <a:t>Adresse: Schlossplatz 3, 48149 Münster</a:t>
            </a:r>
          </a:p>
          <a:p>
            <a:r>
              <a:rPr lang="de-DE" dirty="0"/>
              <a:t>Kostenlos</a:t>
            </a:r>
          </a:p>
          <a:p>
            <a:r>
              <a:rPr lang="de-DE" dirty="0"/>
              <a:t>Öffnungszeiten: 9-19Uhr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A42EA8-09B2-4B67-9D0D-865622302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https://www.stadt-muenster.de/tourismus/sehenswertes/schloesser-und-burgen/schloss-muenster.html</a:t>
            </a:r>
            <a:endParaRPr lang="de-DE" dirty="0"/>
          </a:p>
          <a:p>
            <a:r>
              <a:rPr lang="de-DE" dirty="0">
                <a:hlinkClick r:id="rId3"/>
              </a:rPr>
              <a:t>https://www.uni-muenster.de/BotanischerGarten/</a:t>
            </a:r>
            <a:endParaRPr lang="en-US" dirty="0"/>
          </a:p>
        </p:txBody>
      </p:sp>
      <p:pic>
        <p:nvPicPr>
          <p:cNvPr id="13" name="Grafik 12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70CEA628-9882-446D-B110-D0F8577B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1897" y="4228917"/>
            <a:ext cx="2429301" cy="161953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2FD6FEA-E902-4A88-8B76-E42538FBB86F}"/>
              </a:ext>
            </a:extLst>
          </p:cNvPr>
          <p:cNvSpPr txBox="1"/>
          <p:nvPr/>
        </p:nvSpPr>
        <p:spPr>
          <a:xfrm>
            <a:off x="668741" y="6496378"/>
            <a:ext cx="242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5" tooltip="https://de.wikipedia.org/wiki/Datei:Muenster_Schloss_7968.jpg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6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16" name="Grafik 15" descr="Ein Bild, das Baum, draußen, Gras, Himmel enthält.&#10;&#10;Automatisch generierte Beschreibung">
            <a:extLst>
              <a:ext uri="{FF2B5EF4-FFF2-40B4-BE49-F238E27FC236}">
                <a16:creationId xmlns:a16="http://schemas.microsoft.com/office/drawing/2014/main" id="{E17C104E-B772-42E0-B39B-95CDF4F005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605225" y="4002658"/>
            <a:ext cx="2344878" cy="176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24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0E14A-A942-4443-BF45-7FEE770A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Prinzipalmarkt &amp; kuhviertel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D39470-5A62-4C7F-8018-3D37AF5E0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7191" y="2026137"/>
            <a:ext cx="4645152" cy="463040"/>
          </a:xfrm>
        </p:spPr>
        <p:txBody>
          <a:bodyPr/>
          <a:lstStyle/>
          <a:p>
            <a:r>
              <a:rPr lang="de-DE" dirty="0"/>
              <a:t>Prinzipalmarkt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364030-1AA3-4125-9588-1188A502C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7191" y="2654832"/>
            <a:ext cx="4645152" cy="2644457"/>
          </a:xfrm>
        </p:spPr>
        <p:txBody>
          <a:bodyPr/>
          <a:lstStyle/>
          <a:p>
            <a:r>
              <a:rPr lang="de-DE" dirty="0"/>
              <a:t>„Innenstadt“:  Prinzipalmarkt 10</a:t>
            </a:r>
          </a:p>
          <a:p>
            <a:r>
              <a:rPr lang="de-DE" dirty="0"/>
              <a:t>charakteristische Giebelhäuser und Bogengänge</a:t>
            </a:r>
          </a:p>
          <a:p>
            <a:r>
              <a:rPr lang="de-DE" dirty="0"/>
              <a:t>Rathaus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625DF4F-0BAD-4DB1-8C3C-E935777777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700" y="2026137"/>
            <a:ext cx="4645152" cy="463040"/>
          </a:xfrm>
        </p:spPr>
        <p:txBody>
          <a:bodyPr/>
          <a:lstStyle/>
          <a:p>
            <a:r>
              <a:rPr lang="de-DE" dirty="0"/>
              <a:t>kuhviertel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7D6E307-4C6E-4E38-953F-34C51096F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700" y="2654832"/>
            <a:ext cx="4645152" cy="2637371"/>
          </a:xfrm>
        </p:spPr>
        <p:txBody>
          <a:bodyPr/>
          <a:lstStyle/>
          <a:p>
            <a:r>
              <a:rPr lang="de-DE" dirty="0"/>
              <a:t> verwinkelte Gassen</a:t>
            </a:r>
          </a:p>
          <a:p>
            <a:r>
              <a:rPr lang="de-DE" dirty="0"/>
              <a:t>kleine Läden mit inhabergeführten Geschäften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C8D954-6EAB-4217-A5D3-60447C205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/>
          <a:lstStyle/>
          <a:p>
            <a:r>
              <a:rPr lang="de-DE" dirty="0">
                <a:hlinkClick r:id="rId2"/>
              </a:rPr>
              <a:t>https://www.stadt-muenster.de/tourismus/sehenswertes/altstadt/prinzipalmarkt.html</a:t>
            </a:r>
            <a:endParaRPr lang="en-US" dirty="0"/>
          </a:p>
        </p:txBody>
      </p:sp>
      <p:pic>
        <p:nvPicPr>
          <p:cNvPr id="9" name="Grafik 8" descr="Ein Bild, das Gebäude, draußen, Himmel, groß enthält.&#10;&#10;Automatisch generierte Beschreibung">
            <a:extLst>
              <a:ext uri="{FF2B5EF4-FFF2-40B4-BE49-F238E27FC236}">
                <a16:creationId xmlns:a16="http://schemas.microsoft.com/office/drawing/2014/main" id="{D406211D-54B4-4BD4-B3A6-2F38405A8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78807" y="4255900"/>
            <a:ext cx="2340020" cy="15541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A8C0641-DCB6-4F07-A972-4453EB262EC4}"/>
              </a:ext>
            </a:extLst>
          </p:cNvPr>
          <p:cNvSpPr txBox="1"/>
          <p:nvPr/>
        </p:nvSpPr>
        <p:spPr>
          <a:xfrm>
            <a:off x="3733799" y="6020862"/>
            <a:ext cx="18850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4" tooltip="https://de.wikipedia.org/wiki/Prinzipalmarkt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5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12" name="Grafik 11" descr="Ein Bild, das Gebäude, draußen, Straße, Himmel enthält.&#10;&#10;Automatisch generierte Beschreibung">
            <a:extLst>
              <a:ext uri="{FF2B5EF4-FFF2-40B4-BE49-F238E27FC236}">
                <a16:creationId xmlns:a16="http://schemas.microsoft.com/office/drawing/2014/main" id="{2FFE6989-3C0B-4BE9-BBA8-A9EC2376B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988406" y="4118210"/>
            <a:ext cx="804382" cy="60328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0783AF5-CEF5-4C08-B021-E42DCC3523CF}"/>
              </a:ext>
            </a:extLst>
          </p:cNvPr>
          <p:cNvSpPr txBox="1"/>
          <p:nvPr/>
        </p:nvSpPr>
        <p:spPr>
          <a:xfrm>
            <a:off x="5144810" y="5102006"/>
            <a:ext cx="64797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/>
              <a:t>"</a:t>
            </a:r>
            <a:r>
              <a:rPr lang="de-DE" sz="900">
                <a:hlinkClick r:id="rId4" tooltip="https://de.wikipedia.org/wiki/Prinzipalmarkt"/>
              </a:rPr>
              <a:t>Dieses Foto</a:t>
            </a:r>
            <a:r>
              <a:rPr lang="de-DE" sz="900"/>
              <a:t>" von Unbekannter Autor ist lizenziert gemäß </a:t>
            </a:r>
            <a:r>
              <a:rPr lang="de-DE" sz="900">
                <a:hlinkClick r:id="rId5" tooltip="https://creativecommons.org/licenses/by-sa/3.0/"/>
              </a:rPr>
              <a:t>CC BY-SA</a:t>
            </a:r>
            <a:endParaRPr lang="de-DE" sz="900"/>
          </a:p>
        </p:txBody>
      </p:sp>
      <p:pic>
        <p:nvPicPr>
          <p:cNvPr id="15" name="Grafik 14" descr="Ein Bild, das Gebäude, draußen, Straße, Himmel enthält.&#10;&#10;Automatisch generierte Beschreibung">
            <a:extLst>
              <a:ext uri="{FF2B5EF4-FFF2-40B4-BE49-F238E27FC236}">
                <a16:creationId xmlns:a16="http://schemas.microsoft.com/office/drawing/2014/main" id="{8D5BC393-97DA-4934-9CF9-E7DDD9F7D2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553529" y="4000076"/>
            <a:ext cx="2382560" cy="1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65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A76A4FCF-95DD-4A3B-98E8-8E0913572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Kerndaten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E366B1E1-1D57-49F5-8982-E3773CB06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Anreise: Donnerstagmorgen</a:t>
            </a:r>
          </a:p>
          <a:p>
            <a:r>
              <a:rPr lang="de-DE" dirty="0"/>
              <a:t>Abreise: Sonntag nach dem Mittagessen</a:t>
            </a:r>
          </a:p>
          <a:p>
            <a:r>
              <a:rPr lang="de-DE" dirty="0"/>
              <a:t>Verpflegung: Halbpension mit Lunch Paket</a:t>
            </a:r>
          </a:p>
          <a:p>
            <a:r>
              <a:rPr lang="de-DE" dirty="0"/>
              <a:t>Kosten</a:t>
            </a:r>
            <a:r>
              <a:rPr lang="de-DE"/>
              <a:t>: 180€</a:t>
            </a:r>
            <a:r>
              <a:rPr lang="de-DE" dirty="0"/>
              <a:t>/Person</a:t>
            </a:r>
          </a:p>
          <a:p>
            <a:r>
              <a:rPr lang="de-DE" sz="2400" b="1" dirty="0"/>
              <a:t>Anmeldefrist bis zum 14.07.2019 über die Messdiener-Website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B0D81F4-9E06-4F0E-8EDA-99BFD74F4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51600A7-C480-4D85-81E9-E4B0E9D6D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0415" y="2245676"/>
            <a:ext cx="3951763" cy="12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3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F2924C-F33F-4F35-8AC7-401B8ACF0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anchor="t">
            <a:normAutofit/>
          </a:bodyPr>
          <a:lstStyle/>
          <a:p>
            <a:r>
              <a:rPr lang="de-DE"/>
              <a:t>ANreise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F720FCD-B0CD-4926-BC81-F82A7607A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450613"/>
          </a:xfrm>
        </p:spPr>
        <p:txBody>
          <a:bodyPr/>
          <a:lstStyle/>
          <a:p>
            <a:r>
              <a:rPr lang="de-DE" dirty="0"/>
              <a:t>Mit dem Zug</a:t>
            </a:r>
          </a:p>
          <a:p>
            <a:r>
              <a:rPr lang="de-DE" dirty="0"/>
              <a:t>1Stunde Fahrtzeit</a:t>
            </a:r>
          </a:p>
          <a:p>
            <a:r>
              <a:rPr lang="de-DE" dirty="0"/>
              <a:t>Abfahrzeit morgens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Beispielfahrt</a:t>
            </a:r>
          </a:p>
        </p:txBody>
      </p:sp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575E765-51D4-4DA5-9964-EB6D39E45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599" y="1853754"/>
            <a:ext cx="8297690" cy="3450613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5D4E37E-BD99-49DA-B49A-476CD4E7F948}"/>
              </a:ext>
            </a:extLst>
          </p:cNvPr>
          <p:cNvCxnSpPr/>
          <p:nvPr/>
        </p:nvCxnSpPr>
        <p:spPr>
          <a:xfrm>
            <a:off x="3080825" y="4740812"/>
            <a:ext cx="6471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987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5">
            <a:extLst>
              <a:ext uri="{FF2B5EF4-FFF2-40B4-BE49-F238E27FC236}">
                <a16:creationId xmlns:a16="http://schemas.microsoft.com/office/drawing/2014/main" id="{58394E52-1609-430B-A7A5-BFF43EB9C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17">
            <a:extLst>
              <a:ext uri="{FF2B5EF4-FFF2-40B4-BE49-F238E27FC236}">
                <a16:creationId xmlns:a16="http://schemas.microsoft.com/office/drawing/2014/main" id="{8DC4616F-FBF8-4855-A506-67D86C06B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712DDB5F-4F67-4C24-A117-7E80BD943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de-DE"/>
              <a:t>Übernachtung</a:t>
            </a:r>
            <a:endParaRPr lang="de-DE" dirty="0"/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D3697D93-D148-4A98-A3A4-98AA7C2B62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3357274-3876-4603-A080-785D71466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de-DE" dirty="0"/>
              <a:t>Jugendgästehaus Aasee/DJH Münster</a:t>
            </a:r>
          </a:p>
          <a:p>
            <a:pPr marL="0" indent="0">
              <a:buNone/>
            </a:pPr>
            <a:r>
              <a:rPr lang="de-DE" i="1" dirty="0"/>
              <a:t>Bismarckallee 31, 48151  Münster</a:t>
            </a:r>
          </a:p>
          <a:p>
            <a:pPr marL="0" indent="0">
              <a:buNone/>
            </a:pPr>
            <a:r>
              <a:rPr lang="de-DE" dirty="0"/>
              <a:t>Vom HBF Buslinie 10 (Richtung Mecklenbeck/Roxel) und 2 (Alte Sternwarte) </a:t>
            </a:r>
          </a:p>
          <a:p>
            <a:pPr marL="0" indent="0">
              <a:buNone/>
            </a:pPr>
            <a:r>
              <a:rPr lang="de-DE" dirty="0"/>
              <a:t>Haltestelle „Jugendgästehaus Aasee“</a:t>
            </a:r>
          </a:p>
        </p:txBody>
      </p:sp>
      <p:grpSp>
        <p:nvGrpSpPr>
          <p:cNvPr id="33" name="Group 21">
            <a:extLst>
              <a:ext uri="{FF2B5EF4-FFF2-40B4-BE49-F238E27FC236}">
                <a16:creationId xmlns:a16="http://schemas.microsoft.com/office/drawing/2014/main" id="{3F354BC6-2994-4F4D-AF23-2386109F2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34" name="Rectangle 22">
              <a:extLst>
                <a:ext uri="{FF2B5EF4-FFF2-40B4-BE49-F238E27FC236}">
                  <a16:creationId xmlns:a16="http://schemas.microsoft.com/office/drawing/2014/main" id="{948D8A8A-377B-4E5C-BEFB-15AD256EB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23">
              <a:extLst>
                <a:ext uri="{FF2B5EF4-FFF2-40B4-BE49-F238E27FC236}">
                  <a16:creationId xmlns:a16="http://schemas.microsoft.com/office/drawing/2014/main" id="{C589EFFC-BCBD-45AD-9D67-24B6C7C56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 descr="Ein Bild, das Himmel, Gebäude, draußen, Stuhl enthält.&#10;&#10;Automatisch generierte Beschreibung">
            <a:extLst>
              <a:ext uri="{FF2B5EF4-FFF2-40B4-BE49-F238E27FC236}">
                <a16:creationId xmlns:a16="http://schemas.microsoft.com/office/drawing/2014/main" id="{A65678EA-C39D-4A72-9E0E-5A4C5A0ED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4" r="9836" b="6"/>
          <a:stretch/>
        </p:blipFill>
        <p:spPr>
          <a:xfrm>
            <a:off x="6094411" y="1116346"/>
            <a:ext cx="2328669" cy="1850258"/>
          </a:xfrm>
          <a:prstGeom prst="rect">
            <a:avLst/>
          </a:prstGeom>
        </p:spPr>
      </p:pic>
      <p:pic>
        <p:nvPicPr>
          <p:cNvPr id="9" name="Grafik 8" descr="Ein Bild, das Zaun, Gebäude, Boden, drinnen enthält.&#10;&#10;Automatisch generierte Beschreibung">
            <a:extLst>
              <a:ext uri="{FF2B5EF4-FFF2-40B4-BE49-F238E27FC236}">
                <a16:creationId xmlns:a16="http://schemas.microsoft.com/office/drawing/2014/main" id="{49B3DABE-2941-4C90-8807-57AF367F9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0" r="4942" b="1"/>
          <a:stretch/>
        </p:blipFill>
        <p:spPr>
          <a:xfrm>
            <a:off x="8586806" y="1124571"/>
            <a:ext cx="2328670" cy="1842033"/>
          </a:xfrm>
          <a:prstGeom prst="rect">
            <a:avLst/>
          </a:prstGeom>
        </p:spPr>
      </p:pic>
      <p:pic>
        <p:nvPicPr>
          <p:cNvPr id="11" name="Grafik 10" descr="Ein Bild, das drinnen, Boden, Raum, Wand enthält.&#10;&#10;Automatisch generierte Beschreibung">
            <a:extLst>
              <a:ext uri="{FF2B5EF4-FFF2-40B4-BE49-F238E27FC236}">
                <a16:creationId xmlns:a16="http://schemas.microsoft.com/office/drawing/2014/main" id="{90AD1CA3-1301-46DE-9383-957E8672F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48" r="481" b="1"/>
          <a:stretch/>
        </p:blipFill>
        <p:spPr>
          <a:xfrm>
            <a:off x="6090777" y="3131195"/>
            <a:ext cx="2332303" cy="1851321"/>
          </a:xfrm>
          <a:prstGeom prst="rect">
            <a:avLst/>
          </a:prstGeom>
        </p:spPr>
      </p:pic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id="{41ACF0FF-2DF9-4CF7-8914-1ACDF65CB0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1" r="22064" b="4"/>
          <a:stretch/>
        </p:blipFill>
        <p:spPr>
          <a:xfrm>
            <a:off x="8583174" y="3131196"/>
            <a:ext cx="2332303" cy="1851321"/>
          </a:xfrm>
          <a:prstGeom prst="rect">
            <a:avLst/>
          </a:prstGeom>
        </p:spPr>
      </p:pic>
      <p:pic>
        <p:nvPicPr>
          <p:cNvPr id="36" name="Picture 25">
            <a:extLst>
              <a:ext uri="{FF2B5EF4-FFF2-40B4-BE49-F238E27FC236}">
                <a16:creationId xmlns:a16="http://schemas.microsoft.com/office/drawing/2014/main" id="{F190D68A-CD84-4965-890D-4829B6C1ED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7" name="Straight Connector 27">
            <a:extLst>
              <a:ext uri="{FF2B5EF4-FFF2-40B4-BE49-F238E27FC236}">
                <a16:creationId xmlns:a16="http://schemas.microsoft.com/office/drawing/2014/main" id="{7588CF8F-1D58-4649-9E47-A418EB852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936D2819-72D2-49AF-9A4C-B0670590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https://www.lwl-naturkundemuseum-muenster.de/de/informationen/eintritt/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31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AF38CBB2-04B5-4ED2-92CA-ABA779049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99ECE436-E5C5-4600-9DAE-6A66A788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C4CA953-01EA-4BEA-9E6B-18677708D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de-DE"/>
              <a:t>Ausstattung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631BCDA1-9654-416F-A0CE-42ADF573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550357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https://www.lwl-naturkundemuseum-muenster.de/de/informationen/eintritt/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81BF76C-52E4-494B-86F2-4CBAC20E3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CADE0B-6AFE-4A2C-8769-2BB18A229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de-DE"/>
              <a:t>Inklusive:</a:t>
            </a:r>
          </a:p>
          <a:p>
            <a:r>
              <a:rPr lang="de-DE"/>
              <a:t>Handtücher</a:t>
            </a:r>
          </a:p>
          <a:p>
            <a:r>
              <a:rPr lang="de-DE"/>
              <a:t>Bettwäsche</a:t>
            </a:r>
          </a:p>
          <a:p>
            <a:r>
              <a:rPr lang="de-DE"/>
              <a:t>Duschbad und WC auf dem Zimmer</a:t>
            </a:r>
          </a:p>
          <a:p>
            <a:r>
              <a:rPr lang="de-DE"/>
              <a:t>Essen in Buffetform</a:t>
            </a:r>
          </a:p>
          <a:p>
            <a:r>
              <a:rPr lang="de-DE"/>
              <a:t>Während der Mahlzeiten sind </a:t>
            </a:r>
          </a:p>
          <a:p>
            <a:pPr marL="0" indent="0">
              <a:buNone/>
            </a:pPr>
            <a:r>
              <a:rPr lang="de-DE"/>
              <a:t>   Heiß- und Kaltgetränke inbegriffen</a:t>
            </a:r>
          </a:p>
        </p:txBody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CD0703AE-95DE-4C43-8272-BB33A5AD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2FF4B413-F360-4A9A-8F55-79C396170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129C2B7-6BA1-4DC0-8ED1-044AFBE47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 descr="Ein Bild, das Tisch, Fenster, drinnen, Essen enthält.&#10;&#10;Automatisch generierte Beschreibung">
            <a:extLst>
              <a:ext uri="{FF2B5EF4-FFF2-40B4-BE49-F238E27FC236}">
                <a16:creationId xmlns:a16="http://schemas.microsoft.com/office/drawing/2014/main" id="{6A006125-8404-4C92-BA0B-2E011A8939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28" r="16096"/>
          <a:stretch/>
        </p:blipFill>
        <p:spPr>
          <a:xfrm>
            <a:off x="8116373" y="1116344"/>
            <a:ext cx="2799103" cy="185078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491976A-5C6D-4309-B861-C27400A7AD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" r="4093"/>
          <a:stretch/>
        </p:blipFill>
        <p:spPr>
          <a:xfrm>
            <a:off x="8116373" y="3131726"/>
            <a:ext cx="2799103" cy="185079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0C24E7C2-F39B-4280-9B81-F15BBD93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F381DAA9-C4BA-4BB3-8F4B-3BC4B43EB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5177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ED590F1-542B-4071-9C7D-4ABB313E6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C00000"/>
                </a:solidFill>
              </a:rPr>
              <a:t>Donnerstag: </a:t>
            </a:r>
            <a:r>
              <a:rPr lang="de-DE" dirty="0"/>
              <a:t>Aasee park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1655ACF-7DB1-4FDA-86A0-5748BB3E4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Anreise: Bus 14, Richtung Zoo</a:t>
            </a:r>
            <a:br>
              <a:rPr lang="de-DE" dirty="0"/>
            </a:br>
            <a:r>
              <a:rPr lang="de-DE" dirty="0"/>
              <a:t>Ausstieg: Goldene Brücke/ Aasee oder </a:t>
            </a:r>
            <a:r>
              <a:rPr lang="de-DE" dirty="0" err="1"/>
              <a:t>Aegidiitor</a:t>
            </a:r>
            <a:endParaRPr lang="de-DE" dirty="0"/>
          </a:p>
          <a:p>
            <a:r>
              <a:rPr lang="de-DE" dirty="0"/>
              <a:t>Angebote: segeln, reiten, zeitgenössische Kunst bewundern, Restaurants,</a:t>
            </a:r>
          </a:p>
          <a:p>
            <a:pPr marL="0" indent="0">
              <a:buNone/>
            </a:pPr>
            <a:r>
              <a:rPr lang="de-DE" dirty="0"/>
              <a:t>	regelmäßige Veranstaltungen vgl. Kalender online 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5E385BC-187F-4DEF-98EE-053F03C2E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https://www.aaseepark.de/events/</a:t>
            </a:r>
            <a:endParaRPr lang="en-US" dirty="0"/>
          </a:p>
        </p:txBody>
      </p:sp>
      <p:pic>
        <p:nvPicPr>
          <p:cNvPr id="8" name="Grafik 7" descr="Ein Bild, das Gras, Baum, draußen, Feld enthält.&#10;&#10;Automatisch generierte Beschreibung">
            <a:extLst>
              <a:ext uri="{FF2B5EF4-FFF2-40B4-BE49-F238E27FC236}">
                <a16:creationId xmlns:a16="http://schemas.microsoft.com/office/drawing/2014/main" id="{9001281C-B472-42A4-BF28-B7014DDF5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51579" y="4107975"/>
            <a:ext cx="3235661" cy="1941397"/>
          </a:xfrm>
          <a:prstGeom prst="rect">
            <a:avLst/>
          </a:prstGeom>
        </p:spPr>
      </p:pic>
      <p:pic>
        <p:nvPicPr>
          <p:cNvPr id="10" name="Grafik 9" descr="Ein Bild, das Baum, draußen, Himmel, Gras enthält.&#10;&#10;Automatisch generierte Beschreibung">
            <a:extLst>
              <a:ext uri="{FF2B5EF4-FFF2-40B4-BE49-F238E27FC236}">
                <a16:creationId xmlns:a16="http://schemas.microsoft.com/office/drawing/2014/main" id="{EE4ACB5B-55D7-4CB2-BBB6-EA6440FF5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956338" y="4086098"/>
            <a:ext cx="3235661" cy="1941396"/>
          </a:xfrm>
          <a:prstGeom prst="rect">
            <a:avLst/>
          </a:prstGeom>
        </p:spPr>
      </p:pic>
      <p:pic>
        <p:nvPicPr>
          <p:cNvPr id="12" name="Grafik 11" descr="Ein Bild, das draußen, Baum, Straße, Person enthält.&#10;&#10;Automatisch generierte Beschreibung">
            <a:extLst>
              <a:ext uri="{FF2B5EF4-FFF2-40B4-BE49-F238E27FC236}">
                <a16:creationId xmlns:a16="http://schemas.microsoft.com/office/drawing/2014/main" id="{366644BB-ABF3-4A08-8B7A-12FD6A829A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p:blipFill>
        <p:spPr>
          <a:xfrm>
            <a:off x="9662614" y="2154222"/>
            <a:ext cx="2529385" cy="1685655"/>
          </a:xfrm>
          <a:prstGeom prst="rect">
            <a:avLst/>
          </a:prstGeom>
        </p:spPr>
      </p:pic>
      <p:pic>
        <p:nvPicPr>
          <p:cNvPr id="14" name="Grafik 13" descr="Ein Bild, das Gras, Baum, Himmel, draußen enthält.&#10;&#10;Automatisch generierte Beschreibung">
            <a:extLst>
              <a:ext uri="{FF2B5EF4-FFF2-40B4-BE49-F238E27FC236}">
                <a16:creationId xmlns:a16="http://schemas.microsoft.com/office/drawing/2014/main" id="{6FB3E268-A073-4DF4-856B-769BBD6DD1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662614" y="253767"/>
            <a:ext cx="2529386" cy="1517631"/>
          </a:xfrm>
          <a:prstGeom prst="rect">
            <a:avLst/>
          </a:prstGeom>
        </p:spPr>
      </p:pic>
      <p:pic>
        <p:nvPicPr>
          <p:cNvPr id="16" name="Grafik 15" descr="Ein Bild, das Himmel, draußen, aus Holz, Wasser enthält.&#10;&#10;Automatisch generierte Beschreibung">
            <a:extLst>
              <a:ext uri="{FF2B5EF4-FFF2-40B4-BE49-F238E27FC236}">
                <a16:creationId xmlns:a16="http://schemas.microsoft.com/office/drawing/2014/main" id="{A145714C-65A3-4991-B8FA-0E0B40D10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665777" y="4104086"/>
            <a:ext cx="2591119" cy="194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34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F2202-73D5-4F08-9C63-3DE925408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B71E42"/>
                </a:solidFill>
              </a:rPr>
              <a:t>Freitag: </a:t>
            </a:r>
            <a:r>
              <a:rPr lang="de-DE" dirty="0"/>
              <a:t>Angebot der DJH</a:t>
            </a:r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04B31600-9072-4D2A-A6B7-B27F1A1C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579FFF-5738-454F-8F97-D1A9E2F00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4"/>
            <a:ext cx="4162555" cy="34506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sz="1900" dirty="0"/>
              <a:t>Stadtrallye 2.0</a:t>
            </a:r>
          </a:p>
          <a:p>
            <a:pPr>
              <a:lnSpc>
                <a:spcPct val="110000"/>
              </a:lnSpc>
            </a:pPr>
            <a:r>
              <a:rPr lang="de-DE" sz="1900" dirty="0"/>
              <a:t>40 GPS-gesteuerte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1900" dirty="0"/>
              <a:t>Aufgabenpunkte auf dem Tablet-PC</a:t>
            </a:r>
          </a:p>
          <a:p>
            <a:pPr>
              <a:lnSpc>
                <a:spcPct val="110000"/>
              </a:lnSpc>
            </a:pPr>
            <a:r>
              <a:rPr lang="de-DE" sz="1900" dirty="0"/>
              <a:t>Gruppen: 6-10 Personen</a:t>
            </a:r>
          </a:p>
          <a:p>
            <a:pPr>
              <a:lnSpc>
                <a:spcPct val="110000"/>
              </a:lnSpc>
            </a:pPr>
            <a:r>
              <a:rPr lang="de-DE" sz="1900" dirty="0"/>
              <a:t>Quizaufgaben, Rätsel, Video-</a:t>
            </a:r>
            <a:r>
              <a:rPr lang="de-DE" sz="1900" dirty="0" err="1"/>
              <a:t>Challenges</a:t>
            </a:r>
            <a:endParaRPr lang="de-DE" sz="1900" dirty="0"/>
          </a:p>
        </p:txBody>
      </p:sp>
      <p:pic>
        <p:nvPicPr>
          <p:cNvPr id="16" name="Grafik 15" descr="Ein Bild, das Baum, draußen, Person enthält.&#10;&#10;Automatisch generierte Beschreibung">
            <a:extLst>
              <a:ext uri="{FF2B5EF4-FFF2-40B4-BE49-F238E27FC236}">
                <a16:creationId xmlns:a16="http://schemas.microsoft.com/office/drawing/2014/main" id="{120238E1-A8E4-4840-A7C8-DCF2C934E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087560"/>
            <a:ext cx="4960443" cy="330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46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48DCE4E8-6F9B-4628-B49C-59B2A30AC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8212925" cy="104923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Samstag a):  </a:t>
            </a:r>
            <a:r>
              <a:rPr lang="de-DE" dirty="0"/>
              <a:t>Allwetterzoo </a:t>
            </a:r>
            <a:r>
              <a:rPr lang="de-DE" dirty="0" err="1"/>
              <a:t>münster</a:t>
            </a:r>
            <a:endParaRPr lang="de-DE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89B2FDF-0478-472D-B623-E0D4352A2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r>
              <a:rPr lang="de-DE" dirty="0"/>
              <a:t>Adresse: </a:t>
            </a:r>
            <a:r>
              <a:rPr lang="de-DE" dirty="0" err="1"/>
              <a:t>Sentruper</a:t>
            </a:r>
            <a:r>
              <a:rPr lang="de-DE" dirty="0"/>
              <a:t> Straße 315, 48161 Münster</a:t>
            </a:r>
          </a:p>
          <a:p>
            <a:r>
              <a:rPr lang="de-DE" dirty="0"/>
              <a:t>Anreise: Stadtbus Linie 14 vom HBF aus (alle 20 Minuten)</a:t>
            </a:r>
          </a:p>
          <a:p>
            <a:r>
              <a:rPr lang="de-DE" dirty="0"/>
              <a:t>Öffnungszeiten: 9-19Uhr (Tierhäuser schließen um 18:30Uhr)</a:t>
            </a:r>
          </a:p>
        </p:txBody>
      </p:sp>
      <p:pic>
        <p:nvPicPr>
          <p:cNvPr id="12" name="Grafik 11" descr="Ein Bild, das Baum, draußen, Natur, Gras enthält.&#10;&#10;Automatisch generierte Beschreibung">
            <a:extLst>
              <a:ext uri="{FF2B5EF4-FFF2-40B4-BE49-F238E27FC236}">
                <a16:creationId xmlns:a16="http://schemas.microsoft.com/office/drawing/2014/main" id="{DB601A2F-4CAF-474B-8C64-CCE231F75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411" y="2131475"/>
            <a:ext cx="4960442" cy="20089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575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F38CBB2-04B5-4ED2-92CA-ABA779049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ECE436-E5C5-4600-9DAE-6A66A788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C5557196-5DA0-4B8D-AA68-2826BF42F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Samstag b): </a:t>
            </a:r>
            <a:r>
              <a:rPr lang="de-DE" dirty="0" err="1"/>
              <a:t>planetarium</a:t>
            </a:r>
            <a:r>
              <a:rPr lang="de-DE" dirty="0"/>
              <a:t>/ Naturkundemuseum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5ECE7A-E5E7-416C-A982-82D2CE2B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550357" cy="3092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500">
                <a:hlinkClick r:id="rId2"/>
              </a:rPr>
              <a:t>https://www.lwl-naturkundemuseum-muenster.de/de/informationen/eintritt/</a:t>
            </a:r>
            <a:endParaRPr lang="en-US" sz="50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e-DE" sz="500">
                <a:hlinkClick r:id="rId3"/>
              </a:rPr>
              <a:t>https://www.lwl-naturkundemuseum-muenster.de/de/planetarium/ueber-das-planetarium/</a:t>
            </a:r>
            <a:endParaRPr lang="en-US" sz="5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81BF76C-52E4-494B-86F2-4CBAC20E3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BC2159-AA30-4231-B58B-CF7308625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de-DE" dirty="0"/>
              <a:t>Adresse: LWL-Museum für Naturkunde</a:t>
            </a:r>
            <a:br>
              <a:rPr lang="de-DE" dirty="0"/>
            </a:br>
            <a:r>
              <a:rPr lang="de-DE" dirty="0"/>
              <a:t>Westfälisches Landesmuseum mit Planetarium</a:t>
            </a:r>
            <a:br>
              <a:rPr lang="de-DE" dirty="0"/>
            </a:br>
            <a:r>
              <a:rPr lang="de-DE" dirty="0" err="1"/>
              <a:t>Sentruper</a:t>
            </a:r>
            <a:r>
              <a:rPr lang="de-DE" dirty="0"/>
              <a:t> Str. 285, 48161 Münster </a:t>
            </a:r>
          </a:p>
          <a:p>
            <a:r>
              <a:rPr lang="de-DE" dirty="0"/>
              <a:t>Anreise: Stadtbus Linie 14 (Ausstieg Zoo/Naturkundemuseum)</a:t>
            </a:r>
          </a:p>
          <a:p>
            <a:r>
              <a:rPr lang="de-DE" dirty="0"/>
              <a:t>Öffnungszeiten: 9-18Uhr (Dienstag bis Sonntag), Dauer: je Vorstellung ca. 45Minuten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D0703AE-95DE-4C43-8272-BB33A5AD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FF4B413-F360-4A9A-8F55-79C396170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129C2B7-6BA1-4DC0-8ED1-044AFBE47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 descr="Ein Bild, das drinnen, Licht enthält.&#10;&#10;Automatisch generierte Beschreibung">
            <a:extLst>
              <a:ext uri="{FF2B5EF4-FFF2-40B4-BE49-F238E27FC236}">
                <a16:creationId xmlns:a16="http://schemas.microsoft.com/office/drawing/2014/main" id="{D06A5A4C-9368-45A4-BF22-9BB25AE05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54" r="9872" b="6"/>
          <a:stretch/>
        </p:blipFill>
        <p:spPr>
          <a:xfrm>
            <a:off x="8116373" y="1116344"/>
            <a:ext cx="2799103" cy="1850789"/>
          </a:xfrm>
          <a:prstGeom prst="rect">
            <a:avLst/>
          </a:prstGeom>
        </p:spPr>
      </p:pic>
      <p:pic>
        <p:nvPicPr>
          <p:cNvPr id="8" name="Grafik 7" descr="Ein Bild, das Himmel, draußen, Straße, Gebäude enthält.&#10;&#10;Automatisch generierte Beschreibung">
            <a:extLst>
              <a:ext uri="{FF2B5EF4-FFF2-40B4-BE49-F238E27FC236}">
                <a16:creationId xmlns:a16="http://schemas.microsoft.com/office/drawing/2014/main" id="{5D20B611-77F5-4B08-A38C-6B2A5DCAF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8195" r="3" b="3647"/>
          <a:stretch/>
        </p:blipFill>
        <p:spPr>
          <a:xfrm>
            <a:off x="8116373" y="3131726"/>
            <a:ext cx="2799103" cy="185079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24E7C2-F39B-4280-9B81-F15BBD93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381DAA9-C4BA-4BB3-8F4B-3BC4B43EB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366F011C-1C11-4230-80F5-BA1AD8F30548}"/>
              </a:ext>
            </a:extLst>
          </p:cNvPr>
          <p:cNvSpPr txBox="1"/>
          <p:nvPr/>
        </p:nvSpPr>
        <p:spPr>
          <a:xfrm>
            <a:off x="9453750" y="6870700"/>
            <a:ext cx="27382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de-DE" sz="700">
                <a:solidFill>
                  <a:srgbClr val="FFFFFF"/>
                </a:solidFill>
              </a:rPr>
              <a:t>"</a:t>
            </a:r>
            <a:r>
              <a:rPr lang="de-DE" sz="700">
                <a:solidFill>
                  <a:srgbClr val="FFFFFF"/>
                </a:solidFill>
                <a:hlinkClick r:id="rId6" tooltip="https://de.wikipedia.org/wiki/LWL-Museum_f%C3%BCr_Naturkun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Dieses Foto</a:t>
            </a:r>
            <a:r>
              <a:rPr lang="de-DE" sz="700">
                <a:solidFill>
                  <a:srgbClr val="FFFFFF"/>
                </a:solidFill>
              </a:rPr>
              <a:t>" von Unbekannter Autor ist lizenziert gemäß </a:t>
            </a:r>
            <a:r>
              <a:rPr lang="de-DE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de-DE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94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F38CBB2-04B5-4ED2-92CA-ABA779049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ECE436-E5C5-4600-9DAE-6A66A788E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7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itel 4">
            <a:extLst>
              <a:ext uri="{FF2B5EF4-FFF2-40B4-BE49-F238E27FC236}">
                <a16:creationId xmlns:a16="http://schemas.microsoft.com/office/drawing/2014/main" id="{BA873330-B96B-4F14-A3A3-16DD65D10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5550357" cy="1049235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Sonntag: </a:t>
            </a:r>
            <a:r>
              <a:rPr lang="de-DE" dirty="0"/>
              <a:t>St </a:t>
            </a:r>
            <a:r>
              <a:rPr lang="de-DE" dirty="0" err="1"/>
              <a:t>paulus</a:t>
            </a:r>
            <a:r>
              <a:rPr lang="de-DE" dirty="0"/>
              <a:t> </a:t>
            </a:r>
            <a:r>
              <a:rPr lang="de-DE" dirty="0" err="1"/>
              <a:t>dom</a:t>
            </a:r>
            <a:r>
              <a:rPr lang="de-DE" dirty="0"/>
              <a:t> &amp; Abreise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1A9B82-5BF7-4918-8922-17B8F7BA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550357" cy="309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de-DE">
                <a:hlinkClick r:id="rId2"/>
              </a:rPr>
              <a:t>https://www.stadt-muenster.de/tourismus/sehenswertes/innenstadtkirchen.html</a:t>
            </a:r>
            <a:endParaRPr lang="en-US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A81BF76C-52E4-494B-86F2-4CBAC20E3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D8E21C3-4477-4BBF-B791-064652541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550357" cy="3450613"/>
          </a:xfrm>
        </p:spPr>
        <p:txBody>
          <a:bodyPr>
            <a:normAutofit/>
          </a:bodyPr>
          <a:lstStyle/>
          <a:p>
            <a:r>
              <a:rPr lang="de-DE" dirty="0"/>
              <a:t>Adresse: Domplatz 28, 48143 Münster</a:t>
            </a:r>
          </a:p>
          <a:p>
            <a:r>
              <a:rPr lang="de-DE" dirty="0"/>
              <a:t>Öffnungszeiten: 6:30-19Uhr</a:t>
            </a:r>
          </a:p>
          <a:p>
            <a:r>
              <a:rPr lang="de-DE" dirty="0"/>
              <a:t>Astronomische Uhr </a:t>
            </a:r>
          </a:p>
          <a:p>
            <a:r>
              <a:rPr lang="de-DE" dirty="0"/>
              <a:t>Grabkapelle</a:t>
            </a:r>
          </a:p>
          <a:p>
            <a:r>
              <a:rPr lang="de-DE" dirty="0"/>
              <a:t>Domkammer</a:t>
            </a:r>
          </a:p>
          <a:p>
            <a:pPr marL="0" indent="0">
              <a:buNone/>
            </a:pPr>
            <a:r>
              <a:rPr lang="de-DE" dirty="0"/>
              <a:t>-&gt; Besuch der Sonntagsmesse </a:t>
            </a:r>
          </a:p>
        </p:txBody>
      </p:sp>
      <p:grpSp>
        <p:nvGrpSpPr>
          <p:cNvPr id="35" name="Group 27">
            <a:extLst>
              <a:ext uri="{FF2B5EF4-FFF2-40B4-BE49-F238E27FC236}">
                <a16:creationId xmlns:a16="http://schemas.microsoft.com/office/drawing/2014/main" id="{CD0703AE-95DE-4C43-8272-BB33A5AD4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77388" y="482171"/>
            <a:ext cx="4074533" cy="5149101"/>
            <a:chOff x="7463259" y="583365"/>
            <a:chExt cx="4074533" cy="5181928"/>
          </a:xfrm>
        </p:grpSpPr>
        <p:sp>
          <p:nvSpPr>
            <p:cNvPr id="36" name="Rectangle 28">
              <a:extLst>
                <a:ext uri="{FF2B5EF4-FFF2-40B4-BE49-F238E27FC236}">
                  <a16:creationId xmlns:a16="http://schemas.microsoft.com/office/drawing/2014/main" id="{2FF4B413-F360-4A9A-8F55-79C3961709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D129C2B7-6BA1-4DC0-8ED1-044AFBE47E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Grafik 16" descr="Ein Bild, das Gebäude, Uhr, Objekt, Wand enthält.&#10;&#10;Automatisch generierte Beschreibung">
            <a:extLst>
              <a:ext uri="{FF2B5EF4-FFF2-40B4-BE49-F238E27FC236}">
                <a16:creationId xmlns:a16="http://schemas.microsoft.com/office/drawing/2014/main" id="{F45291FA-AF3E-45E6-A552-0C8B0C686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27" r="3" b="16666"/>
          <a:stretch/>
        </p:blipFill>
        <p:spPr>
          <a:xfrm>
            <a:off x="8116373" y="1116344"/>
            <a:ext cx="2799103" cy="1850789"/>
          </a:xfrm>
          <a:prstGeom prst="rect">
            <a:avLst/>
          </a:prstGeom>
        </p:spPr>
      </p:pic>
      <p:pic>
        <p:nvPicPr>
          <p:cNvPr id="14" name="Grafik 13" descr="Ein Bild, das Gebäude, Himmel, draußen, Kirche enthält.&#10;&#10;Automatisch generierte Beschreibung">
            <a:extLst>
              <a:ext uri="{FF2B5EF4-FFF2-40B4-BE49-F238E27FC236}">
                <a16:creationId xmlns:a16="http://schemas.microsoft.com/office/drawing/2014/main" id="{8BCC2F5B-7190-4911-AB46-CFF477EE62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2658" r="12644" b="-6"/>
          <a:stretch/>
        </p:blipFill>
        <p:spPr>
          <a:xfrm>
            <a:off x="8116373" y="3131726"/>
            <a:ext cx="2799103" cy="18507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C24E7C2-F39B-4280-9B81-F15BBD93C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381DAA9-C4BA-4BB3-8F4B-3BC4B43EB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557609"/>
      </p:ext>
    </p:extLst>
  </p:cSld>
  <p:clrMapOvr>
    <a:masterClrMapping/>
  </p:clrMapOvr>
</p:sld>
</file>

<file path=ppt/theme/theme1.xml><?xml version="1.0" encoding="utf-8"?>
<a:theme xmlns:a="http://schemas.openxmlformats.org/drawingml/2006/main" name="Katalog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442</Words>
  <Application>Microsoft Office PowerPoint</Application>
  <PresentationFormat>Breitbild</PresentationFormat>
  <Paragraphs>88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6" baseType="lpstr">
      <vt:lpstr>Arial</vt:lpstr>
      <vt:lpstr>Calibri</vt:lpstr>
      <vt:lpstr>Gill Sans MT</vt:lpstr>
      <vt:lpstr>Katalog</vt:lpstr>
      <vt:lpstr>Messdienerfahrt 2020 - MÜnster</vt:lpstr>
      <vt:lpstr>ANreise</vt:lpstr>
      <vt:lpstr>Übernachtung</vt:lpstr>
      <vt:lpstr>Ausstattung</vt:lpstr>
      <vt:lpstr>Donnerstag: Aasee park</vt:lpstr>
      <vt:lpstr>Freitag: Angebot der DJH</vt:lpstr>
      <vt:lpstr>Samstag a):  Allwetterzoo münster</vt:lpstr>
      <vt:lpstr>Samstag b): planetarium/ Naturkundemuseum</vt:lpstr>
      <vt:lpstr>Sonntag: St paulus dom &amp; Abreise</vt:lpstr>
      <vt:lpstr>Schloss Münster &amp; Botanischer Garten</vt:lpstr>
      <vt:lpstr>Prinzipalmarkt &amp; kuhviertel</vt:lpstr>
      <vt:lpstr>Kerndaten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Messdienerfahrt 2020 - MÜnster</dc:title>
  <dc:creator>Sarah Hüwelmeier</dc:creator>
  <cp:lastModifiedBy>Lennart Stratmann</cp:lastModifiedBy>
  <cp:revision>5</cp:revision>
  <dcterms:created xsi:type="dcterms:W3CDTF">2019-06-22T07:32:49Z</dcterms:created>
  <dcterms:modified xsi:type="dcterms:W3CDTF">2019-06-25T17:18:44Z</dcterms:modified>
</cp:coreProperties>
</file>